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4"/>
  </p:notesMasterIdLst>
  <p:handoutMasterIdLst>
    <p:handoutMasterId r:id="rId55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52" r:id="rId13"/>
    <p:sldId id="339" r:id="rId14"/>
    <p:sldId id="340" r:id="rId15"/>
    <p:sldId id="355" r:id="rId16"/>
    <p:sldId id="310" r:id="rId17"/>
    <p:sldId id="311" r:id="rId18"/>
    <p:sldId id="312" r:id="rId19"/>
    <p:sldId id="333" r:id="rId20"/>
    <p:sldId id="313" r:id="rId21"/>
    <p:sldId id="318" r:id="rId22"/>
    <p:sldId id="334" r:id="rId23"/>
    <p:sldId id="323" r:id="rId24"/>
    <p:sldId id="314" r:id="rId25"/>
    <p:sldId id="316" r:id="rId26"/>
    <p:sldId id="320" r:id="rId27"/>
    <p:sldId id="324" r:id="rId28"/>
    <p:sldId id="335" r:id="rId29"/>
    <p:sldId id="325" r:id="rId30"/>
    <p:sldId id="356" r:id="rId31"/>
    <p:sldId id="357" r:id="rId32"/>
    <p:sldId id="319" r:id="rId33"/>
    <p:sldId id="331" r:id="rId34"/>
    <p:sldId id="315" r:id="rId35"/>
    <p:sldId id="317" r:id="rId36"/>
    <p:sldId id="349" r:id="rId37"/>
    <p:sldId id="326" r:id="rId38"/>
    <p:sldId id="327" r:id="rId39"/>
    <p:sldId id="337" r:id="rId40"/>
    <p:sldId id="341" r:id="rId41"/>
    <p:sldId id="342" r:id="rId42"/>
    <p:sldId id="328" r:id="rId43"/>
    <p:sldId id="353" r:id="rId44"/>
    <p:sldId id="354" r:id="rId45"/>
    <p:sldId id="329" r:id="rId46"/>
    <p:sldId id="330" r:id="rId47"/>
    <p:sldId id="344" r:id="rId48"/>
    <p:sldId id="346" r:id="rId49"/>
    <p:sldId id="345" r:id="rId50"/>
    <p:sldId id="347" r:id="rId51"/>
    <p:sldId id="343" r:id="rId52"/>
    <p:sldId id="348" r:id="rId53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6023" autoAdjust="0"/>
  </p:normalViewPr>
  <p:slideViewPr>
    <p:cSldViewPr snapToGrid="0" snapToObjects="1">
      <p:cViewPr varScale="1">
        <p:scale>
          <a:sx n="128" d="100"/>
          <a:sy n="128" d="100"/>
        </p:scale>
        <p:origin x="17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03223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2300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C61B6E8-30E1-DC45-A9F4-1B4D441AD463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7FE900-7E05-9844-A4F8-3550114C3733}"/>
              </a:ext>
            </a:extLst>
          </p:cNvPr>
          <p:cNvSpPr/>
          <p:nvPr/>
        </p:nvSpPr>
        <p:spPr>
          <a:xfrm>
            <a:off x="927320" y="31115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B97BB7-CCB1-0249-9749-198681449A3E}"/>
              </a:ext>
            </a:extLst>
          </p:cNvPr>
          <p:cNvSpPr/>
          <p:nvPr/>
        </p:nvSpPr>
        <p:spPr>
          <a:xfrm>
            <a:off x="927320" y="28067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94970-7E26-EF4A-AA5B-FA40D37EBE06}"/>
              </a:ext>
            </a:extLst>
          </p:cNvPr>
          <p:cNvSpPr/>
          <p:nvPr/>
        </p:nvSpPr>
        <p:spPr>
          <a:xfrm>
            <a:off x="927320" y="4101286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Print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&lt;filename&gt;</a:t>
            </a:r>
          </a:p>
          <a:p>
            <a:r>
              <a:rPr lang="en-US" dirty="0">
                <a:latin typeface="+mn-lt"/>
              </a:rPr>
              <a:t>Print the top/bottom of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head &lt;filename&gt;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tail &lt;filename&gt;</a:t>
            </a:r>
          </a:p>
          <a:p>
            <a:r>
              <a:rPr lang="en-US" dirty="0">
                <a:latin typeface="+mn-lt"/>
              </a:rPr>
              <a:t>View paginated version: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less &lt;filename&gt;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BEA56-E1D5-9348-AA72-881C7C99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Editing Text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6F05-56D0-C645-A742-63DFBFDE8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Commandline</a:t>
            </a:r>
            <a:r>
              <a:rPr lang="en-US" dirty="0">
                <a:latin typeface="+mn-lt"/>
              </a:rPr>
              <a:t> text editors will be available</a:t>
            </a:r>
          </a:p>
          <a:p>
            <a:pPr lvl="1"/>
            <a:r>
              <a:rPr lang="en-US" dirty="0">
                <a:latin typeface="+mn-lt"/>
              </a:rPr>
              <a:t>Vi, vim, </a:t>
            </a:r>
            <a:r>
              <a:rPr lang="en-US" dirty="0" err="1">
                <a:latin typeface="+mn-lt"/>
              </a:rPr>
              <a:t>nano</a:t>
            </a:r>
            <a:r>
              <a:rPr lang="en-US" dirty="0">
                <a:latin typeface="+mn-lt"/>
              </a:rPr>
              <a:t>, emacs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Do not operate the same as a GUI based text editor</a:t>
            </a:r>
          </a:p>
          <a:p>
            <a:pPr lvl="1"/>
            <a:r>
              <a:rPr lang="en-US" dirty="0">
                <a:latin typeface="+mn-lt"/>
              </a:rPr>
              <a:t>Mouse cannot move cursor position, nor can it navigate menus</a:t>
            </a:r>
          </a:p>
          <a:p>
            <a:pPr lvl="1"/>
            <a:r>
              <a:rPr lang="en-US" dirty="0">
                <a:latin typeface="+mn-lt"/>
              </a:rPr>
              <a:t>Hotkeys are used for </a:t>
            </a:r>
            <a:r>
              <a:rPr lang="en-US" i="1" dirty="0">
                <a:latin typeface="+mn-lt"/>
              </a:rPr>
              <a:t>everything</a:t>
            </a:r>
          </a:p>
          <a:p>
            <a:pPr lvl="1"/>
            <a:r>
              <a:rPr lang="en-US" dirty="0">
                <a:latin typeface="+mn-lt"/>
              </a:rPr>
              <a:t>Sometimes involve different editor states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B8D94-E8BF-664E-B186-D89CD3E22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34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EAA943-48D4-C747-BA1E-6FCAE71593CD}"/>
              </a:ext>
            </a:extLst>
          </p:cNvPr>
          <p:cNvSpPr/>
          <p:nvPr/>
        </p:nvSpPr>
        <p:spPr>
          <a:xfrm>
            <a:off x="927321" y="488157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E3B07B-4F63-FB46-AC7A-AA109A1F93F0}"/>
              </a:ext>
            </a:extLst>
          </p:cNvPr>
          <p:cNvSpPr/>
          <p:nvPr/>
        </p:nvSpPr>
        <p:spPr>
          <a:xfrm>
            <a:off x="927321" y="29202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Alter the behavior of commands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Find appropriate options via the manual pages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man &lt;command&gt;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Commands usually output usage information when given -h, --help or no arguments:</a:t>
            </a:r>
          </a:p>
          <a:p>
            <a:pPr marL="457200" lvl="1" indent="0">
              <a:buNone/>
            </a:pP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samtools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--help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B328CB-0B70-F244-9022-C06D11112C41}"/>
              </a:ext>
            </a:extLst>
          </p:cNvPr>
          <p:cNvSpPr/>
          <p:nvPr/>
        </p:nvSpPr>
        <p:spPr>
          <a:xfrm>
            <a:off x="927321" y="183689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91617-8E11-754A-B286-FD61E8C5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Useful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5B7-9889-FB40-BEB1-60EDEDBA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move or delete directories: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cp|mv|rm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&lt;directory&gt;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More detailed directory listing with ls: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		long listing: shows more information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		all files: includes hidden files	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		human readable file sizes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1D81-ADA5-CB4C-8523-2FCAB58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6D0230-41B1-134C-BEAB-939CCE105704}"/>
              </a:ext>
            </a:extLst>
          </p:cNvPr>
          <p:cNvCxnSpPr/>
          <p:nvPr/>
        </p:nvCxnSpPr>
        <p:spPr>
          <a:xfrm>
            <a:off x="1513840" y="42976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E2089-6E2C-694F-9771-42318B707FD8}"/>
              </a:ext>
            </a:extLst>
          </p:cNvPr>
          <p:cNvCxnSpPr/>
          <p:nvPr/>
        </p:nvCxnSpPr>
        <p:spPr>
          <a:xfrm>
            <a:off x="1513840" y="387096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6D69C-B2B8-454E-A006-717AF7BB75FA}"/>
              </a:ext>
            </a:extLst>
          </p:cNvPr>
          <p:cNvCxnSpPr/>
          <p:nvPr/>
        </p:nvCxnSpPr>
        <p:spPr>
          <a:xfrm>
            <a:off x="1513840" y="34290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9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0DE7FED-6B83-A14D-86E9-EAF39148035A}"/>
              </a:ext>
            </a:extLst>
          </p:cNvPr>
          <p:cNvSpPr/>
          <p:nvPr/>
        </p:nvSpPr>
        <p:spPr>
          <a:xfrm>
            <a:off x="927321" y="311822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78692-E675-114E-BF36-9FEDA79B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Permissions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D31B4-7DBE-3C4C-9F17-C9F2B400E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Three types of permissions that apply to 3 subsets of users</a:t>
            </a:r>
          </a:p>
          <a:p>
            <a:r>
              <a:rPr lang="en-US" sz="2800" dirty="0">
                <a:latin typeface="+mn-lt"/>
              </a:rPr>
              <a:t>Altered with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chmod</a:t>
            </a:r>
            <a:r>
              <a:rPr lang="en-US" sz="2800" dirty="0">
                <a:latin typeface="+mn-lt"/>
              </a:rPr>
              <a:t> command</a:t>
            </a:r>
          </a:p>
          <a:p>
            <a:pPr lvl="1"/>
            <a:endParaRPr lang="en-US" sz="2400" dirty="0">
              <a:latin typeface="+mn-lt"/>
            </a:endParaRP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chmod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rwxrwxrwx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&lt;filename&gt;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F5CDE-C3B1-5646-887C-B99DE2762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4E2189-561B-DB44-8097-C280A8BDD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069144"/>
              </p:ext>
            </p:extLst>
          </p:nvPr>
        </p:nvGraphicFramePr>
        <p:xfrm>
          <a:off x="1130740" y="4011895"/>
          <a:ext cx="6973960" cy="2206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490">
                  <a:extLst>
                    <a:ext uri="{9D8B030D-6E8A-4147-A177-3AD203B41FA5}">
                      <a16:colId xmlns:a16="http://schemas.microsoft.com/office/drawing/2014/main" val="976124960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3370848828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225944928"/>
                    </a:ext>
                  </a:extLst>
                </a:gridCol>
                <a:gridCol w="1743490">
                  <a:extLst>
                    <a:ext uri="{9D8B030D-6E8A-4147-A177-3AD203B41FA5}">
                      <a16:colId xmlns:a16="http://schemas.microsoft.com/office/drawing/2014/main" val="1415079924"/>
                    </a:ext>
                  </a:extLst>
                </a:gridCol>
              </a:tblGrid>
              <a:tr h="551665">
                <a:tc>
                  <a:txBody>
                    <a:bodyPr/>
                    <a:lstStyle/>
                    <a:p>
                      <a:endParaRPr lang="en-US" dirty="0">
                        <a:latin typeface="Menlo" panose="020B0609030804020204" pitchFamily="49" charset="0"/>
                        <a:ea typeface="Menlo" panose="020B0609030804020204" pitchFamily="49" charset="0"/>
                        <a:cs typeface="Menlo" panose="020B060903080402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196416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4--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-4-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60900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2--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-2-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045175"/>
                  </a:ext>
                </a:extLst>
              </a:tr>
              <a:tr h="551665"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Execute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1--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-1-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--1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015826"/>
                  </a:ext>
                </a:extLst>
              </a:tr>
            </a:tbl>
          </a:graphicData>
        </a:graphic>
      </p:graphicFrame>
      <p:sp>
        <p:nvSpPr>
          <p:cNvPr id="8" name="Frame 7">
            <a:extLst>
              <a:ext uri="{FF2B5EF4-FFF2-40B4-BE49-F238E27FC236}">
                <a16:creationId xmlns:a16="http://schemas.microsoft.com/office/drawing/2014/main" id="{628E82F8-7C44-9047-8EAE-B08E9CF34CA4}"/>
              </a:ext>
            </a:extLst>
          </p:cNvPr>
          <p:cNvSpPr/>
          <p:nvPr/>
        </p:nvSpPr>
        <p:spPr>
          <a:xfrm>
            <a:off x="3021495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8B2A8312-8E29-1E49-AAC7-40FBCAA8D21E}"/>
              </a:ext>
            </a:extLst>
          </p:cNvPr>
          <p:cNvSpPr/>
          <p:nvPr/>
        </p:nvSpPr>
        <p:spPr>
          <a:xfrm>
            <a:off x="2474842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5EFE910C-9F64-8F43-AD84-806E957E3EF7}"/>
              </a:ext>
            </a:extLst>
          </p:cNvPr>
          <p:cNvSpPr/>
          <p:nvPr/>
        </p:nvSpPr>
        <p:spPr>
          <a:xfrm>
            <a:off x="3568148" y="3140764"/>
            <a:ext cx="596347" cy="377687"/>
          </a:xfrm>
          <a:prstGeom prst="frame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1A3181-1C78-D34B-80D8-F900520268C8}"/>
              </a:ext>
            </a:extLst>
          </p:cNvPr>
          <p:cNvSpPr txBox="1"/>
          <p:nvPr/>
        </p:nvSpPr>
        <p:spPr>
          <a:xfrm rot="18523945">
            <a:off x="2516113" y="259691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Owner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FB0CAC-4330-7244-9D24-03B8C84DF02B}"/>
              </a:ext>
            </a:extLst>
          </p:cNvPr>
          <p:cNvSpPr txBox="1"/>
          <p:nvPr/>
        </p:nvSpPr>
        <p:spPr>
          <a:xfrm rot="18523945">
            <a:off x="3076024" y="26213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98C49C-C543-DD4D-A8AE-2A116302348C}"/>
              </a:ext>
            </a:extLst>
          </p:cNvPr>
          <p:cNvSpPr txBox="1"/>
          <p:nvPr/>
        </p:nvSpPr>
        <p:spPr>
          <a:xfrm rot="18523945">
            <a:off x="3642340" y="2610092"/>
            <a:ext cx="78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2319493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Text Streams</a:t>
            </a:r>
          </a:p>
          <a:p>
            <a:r>
              <a:rPr lang="en-US" dirty="0">
                <a:latin typeface="+mj-lt"/>
              </a:rPr>
              <a:t>Redirection</a:t>
            </a:r>
          </a:p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Text streams are blocks of characters, usually separated by newlines that a program uses to communicate with it’s environment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STDIN	(file descriptor: 0)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STDOUT	(file descriptor: 1)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STDERR	(file descriptor: 2)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Most commands take input from STDIN,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1DAF2A-9D48-A448-9A7F-B865EFA17529}"/>
              </a:ext>
            </a:extLst>
          </p:cNvPr>
          <p:cNvSpPr/>
          <p:nvPr/>
        </p:nvSpPr>
        <p:spPr>
          <a:xfrm>
            <a:off x="927320" y="378508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145232-FD75-C547-8EFD-08A200E726E8}"/>
              </a:ext>
            </a:extLst>
          </p:cNvPr>
          <p:cNvSpPr/>
          <p:nvPr/>
        </p:nvSpPr>
        <p:spPr>
          <a:xfrm>
            <a:off x="927319" y="411772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B0362-F15E-824F-BD6E-8577E966B5C8}"/>
              </a:ext>
            </a:extLst>
          </p:cNvPr>
          <p:cNvSpPr/>
          <p:nvPr/>
        </p:nvSpPr>
        <p:spPr>
          <a:xfrm>
            <a:off x="927321" y="508971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D531E6-BE8D-954A-92C5-737B9ADCD905}"/>
              </a:ext>
            </a:extLst>
          </p:cNvPr>
          <p:cNvSpPr/>
          <p:nvPr/>
        </p:nvSpPr>
        <p:spPr>
          <a:xfrm>
            <a:off x="927321" y="5405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96AFDD-65C9-2B4E-AA6F-76BD417F810A}"/>
              </a:ext>
            </a:extLst>
          </p:cNvPr>
          <p:cNvSpPr/>
          <p:nvPr/>
        </p:nvSpPr>
        <p:spPr>
          <a:xfrm>
            <a:off x="927319" y="280846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These three text streams can be redirected to each other, or to files</a:t>
            </a:r>
          </a:p>
          <a:p>
            <a:r>
              <a:rPr lang="en-US" dirty="0">
                <a:latin typeface="+mn-lt"/>
              </a:rPr>
              <a:t>Redirect STDIN (read from file)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Redirect STDOUT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copyOfText.txt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textTwice.txt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(append)</a:t>
            </a:r>
          </a:p>
          <a:p>
            <a:r>
              <a:rPr lang="en-US" dirty="0">
                <a:latin typeface="+mn-lt"/>
              </a:rPr>
              <a:t>Redirect STDERR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errorsText.txt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2&gt;&amp;1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outputAndErrors.txt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C3C6FB-3A77-FD42-AB5B-91FDE2D54A2F}"/>
              </a:ext>
            </a:extLst>
          </p:cNvPr>
          <p:cNvSpPr/>
          <p:nvPr/>
        </p:nvSpPr>
        <p:spPr>
          <a:xfrm>
            <a:off x="927320" y="37236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BD84D8-9514-F54A-99B4-8C8B150B029C}"/>
              </a:ext>
            </a:extLst>
          </p:cNvPr>
          <p:cNvSpPr/>
          <p:nvPr/>
        </p:nvSpPr>
        <p:spPr>
          <a:xfrm>
            <a:off x="927321" y="403909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3B9C16-B503-E741-827D-708747E357FF}"/>
              </a:ext>
            </a:extLst>
          </p:cNvPr>
          <p:cNvSpPr/>
          <p:nvPr/>
        </p:nvSpPr>
        <p:spPr>
          <a:xfrm>
            <a:off x="927321" y="437799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form of redirection:</a:t>
            </a:r>
          </a:p>
          <a:p>
            <a:pPr lvl="1"/>
            <a:r>
              <a:rPr lang="en-US" dirty="0">
                <a:latin typeface="+mn-lt"/>
              </a:rPr>
              <a:t>STDOUT of one command is sent to STDIN of another command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Used to “chain” commands together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grep “^$”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wc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history | grep “java”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tzv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Tarball.tar.gz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less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Permissions</a:t>
            </a:r>
          </a:p>
          <a:p>
            <a:r>
              <a:rPr lang="en-US" dirty="0">
                <a:latin typeface="+mn-lt"/>
              </a:rPr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9BB842-0D32-A249-B3E1-78D28D639B93}"/>
              </a:ext>
            </a:extLst>
          </p:cNvPr>
          <p:cNvSpPr/>
          <p:nvPr/>
        </p:nvSpPr>
        <p:spPr>
          <a:xfrm>
            <a:off x="927321" y="533160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EB1152-45E6-F04D-95D5-7E107440E8A8}"/>
              </a:ext>
            </a:extLst>
          </p:cNvPr>
          <p:cNvSpPr/>
          <p:nvPr/>
        </p:nvSpPr>
        <p:spPr>
          <a:xfrm>
            <a:off x="927321" y="341048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8AE2E-937F-C347-8922-43478771B882}"/>
              </a:ext>
            </a:extLst>
          </p:cNvPr>
          <p:cNvSpPr/>
          <p:nvPr/>
        </p:nvSpPr>
        <p:spPr>
          <a:xfrm>
            <a:off x="927321" y="436474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“interpreter”,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, bash, </a:t>
            </a:r>
            <a:r>
              <a:rPr lang="en-US" dirty="0" err="1">
                <a:latin typeface="+mj-lt"/>
              </a:rPr>
              <a:t>perl</a:t>
            </a:r>
            <a:r>
              <a:rPr lang="en-US" dirty="0">
                <a:latin typeface="+mj-lt"/>
              </a:rPr>
              <a:t>, python</a:t>
            </a:r>
          </a:p>
          <a:p>
            <a:r>
              <a:rPr lang="en-US" dirty="0">
                <a:latin typeface="+mj-lt"/>
              </a:rPr>
              <a:t>Variables:</a:t>
            </a:r>
          </a:p>
          <a:p>
            <a:pPr lvl="1"/>
            <a:r>
              <a:rPr lang="en-US" dirty="0">
                <a:latin typeface="+mj-lt"/>
              </a:rPr>
              <a:t>$PATH, $HOME, $USER</a:t>
            </a:r>
          </a:p>
          <a:p>
            <a:r>
              <a:rPr lang="en-US" dirty="0">
                <a:latin typeface="+mj-lt"/>
              </a:rPr>
              <a:t>Print a variable’s contents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echo &lt;$VARIABLE&gt;</a:t>
            </a:r>
          </a:p>
          <a:p>
            <a:r>
              <a:rPr lang="en-US" dirty="0">
                <a:latin typeface="+mj-lt"/>
              </a:rPr>
              <a:t>Set a variable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VARIABLENAME=“New value”</a:t>
            </a:r>
          </a:p>
          <a:p>
            <a:r>
              <a:rPr lang="en-US" dirty="0">
                <a:latin typeface="+mj-lt"/>
              </a:rPr>
              <a:t>Add executable to path:	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PATH=$PATH:/path/to/file</a:t>
            </a:r>
          </a:p>
          <a:p>
            <a:pPr lvl="2"/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1DF7E6-E35C-2C41-B74D-64828888D79C}"/>
              </a:ext>
            </a:extLst>
          </p:cNvPr>
          <p:cNvSpPr/>
          <p:nvPr/>
        </p:nvSpPr>
        <p:spPr>
          <a:xfrm>
            <a:off x="927321" y="5564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software has prerequisite packages, libraries, modules.</a:t>
            </a:r>
          </a:p>
          <a:p>
            <a:r>
              <a:rPr lang="en-US" dirty="0">
                <a:latin typeface="+mn-lt"/>
              </a:rPr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CA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$LD_LIBRARY_PATH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$PERL5LIB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$LIBPATH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00050" indent="-457200"/>
            <a:r>
              <a:rPr lang="en-US" dirty="0">
                <a:latin typeface="+mn-lt"/>
              </a:rPr>
              <a:t>To get a list of the current variables: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printenv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D968F78-2E6F-E64B-A76C-5A22A721BEFB}"/>
              </a:ext>
            </a:extLst>
          </p:cNvPr>
          <p:cNvSpPr/>
          <p:nvPr/>
        </p:nvSpPr>
        <p:spPr>
          <a:xfrm>
            <a:off x="927321" y="478121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800467-9BCC-1D43-9936-6521D3FBEE50}"/>
              </a:ext>
            </a:extLst>
          </p:cNvPr>
          <p:cNvSpPr/>
          <p:nvPr/>
        </p:nvSpPr>
        <p:spPr>
          <a:xfrm>
            <a:off x="927321" y="50902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you connected to the </a:t>
            </a:r>
            <a:r>
              <a:rPr lang="en-US" dirty="0" err="1">
                <a:latin typeface="+mn-lt"/>
              </a:rPr>
              <a:t>BioCluster</a:t>
            </a:r>
            <a:r>
              <a:rPr lang="en-US" dirty="0">
                <a:latin typeface="+mn-lt"/>
              </a:rPr>
              <a:t> with “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” the commands in ~/.</a:t>
            </a:r>
            <a:r>
              <a:rPr lang="en-US" dirty="0" err="1">
                <a:latin typeface="+mn-lt"/>
              </a:rPr>
              <a:t>bashrc</a:t>
            </a:r>
            <a:r>
              <a:rPr lang="en-US" dirty="0">
                <a:latin typeface="+mn-lt"/>
              </a:rPr>
              <a:t>,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are executed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Edit these files with a text editor</a:t>
            </a:r>
          </a:p>
          <a:p>
            <a:r>
              <a:rPr lang="en-US" dirty="0">
                <a:latin typeface="+mn-lt"/>
              </a:rPr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bashrc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Installation</a:t>
            </a:r>
          </a:p>
          <a:p>
            <a:r>
              <a:rPr lang="en-US" dirty="0">
                <a:latin typeface="+mn-lt"/>
              </a:rPr>
              <a:t>Execution</a:t>
            </a:r>
          </a:p>
          <a:p>
            <a:r>
              <a:rPr lang="en-US" dirty="0">
                <a:latin typeface="+mn-lt"/>
              </a:rPr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7737D01-482F-2A43-BA8E-9877F2A904C1}"/>
              </a:ext>
            </a:extLst>
          </p:cNvPr>
          <p:cNvSpPr/>
          <p:nvPr/>
        </p:nvSpPr>
        <p:spPr>
          <a:xfrm>
            <a:off x="927320" y="183905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AEF21A-F817-F044-982D-7306F7E6C388}"/>
              </a:ext>
            </a:extLst>
          </p:cNvPr>
          <p:cNvSpPr/>
          <p:nvPr/>
        </p:nvSpPr>
        <p:spPr>
          <a:xfrm>
            <a:off x="927321" y="5144315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F7651B-B9CE-7049-A22F-7BE2C8ED59B1}"/>
              </a:ext>
            </a:extLst>
          </p:cNvPr>
          <p:cNvSpPr/>
          <p:nvPr/>
        </p:nvSpPr>
        <p:spPr>
          <a:xfrm>
            <a:off x="927321" y="213820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a git repository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git clone https://github.com/lh3/bwa.git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special instructions that pertain to you</a:t>
            </a:r>
          </a:p>
          <a:p>
            <a:r>
              <a:rPr lang="en-US" dirty="0">
                <a:latin typeface="+mn-lt"/>
              </a:rPr>
              <a:t>Likely a local installation! 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To get </a:t>
            </a:r>
            <a:r>
              <a:rPr lang="en-US" dirty="0" err="1">
                <a:latin typeface="+mj-lt"/>
              </a:rPr>
              <a:t>github</a:t>
            </a:r>
            <a:r>
              <a:rPr lang="en-US" dirty="0">
                <a:latin typeface="+mj-lt"/>
              </a:rPr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Make and </a:t>
            </a:r>
            <a:r>
              <a:rPr lang="en-US" dirty="0" err="1">
                <a:latin typeface="+mj-lt"/>
              </a:rPr>
              <a:t>Makefiles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./configure [--prefix=~/bin]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install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errors in the above and </a:t>
            </a:r>
            <a:r>
              <a:rPr lang="en-US" b="1" i="1" u="sng" dirty="0">
                <a:latin typeface="+mn-lt"/>
              </a:rPr>
              <a:t>Read Them</a:t>
            </a:r>
          </a:p>
          <a:p>
            <a:r>
              <a:rPr lang="en-US" dirty="0">
                <a:latin typeface="+mn-lt"/>
              </a:rPr>
              <a:t>Most likely causes for compilation errors are missing or incompatible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C7F0F4-1CE6-B34D-9E86-C906780970EE}"/>
              </a:ext>
            </a:extLst>
          </p:cNvPr>
          <p:cNvSpPr/>
          <p:nvPr/>
        </p:nvSpPr>
        <p:spPr>
          <a:xfrm>
            <a:off x="927321" y="227871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7BA0CC-0CEC-DA47-B084-AA737655325B}"/>
              </a:ext>
            </a:extLst>
          </p:cNvPr>
          <p:cNvSpPr/>
          <p:nvPr/>
        </p:nvSpPr>
        <p:spPr>
          <a:xfrm>
            <a:off x="927321" y="37579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9F248D-3B5B-384A-993F-2BFE2A05DA1C}"/>
              </a:ext>
            </a:extLst>
          </p:cNvPr>
          <p:cNvSpPr/>
          <p:nvPr/>
        </p:nvSpPr>
        <p:spPr>
          <a:xfrm>
            <a:off x="927321" y="4094094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PATH=$PATH:/path/to/command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Or add to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or ~/.</a:t>
            </a:r>
            <a:r>
              <a:rPr lang="en-US" dirty="0" err="1">
                <a:latin typeface="+mn-lt"/>
              </a:rPr>
              <a:t>bashrc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Instructions for software requirements usually come before installation instructions.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will require administrative </a:t>
            </a:r>
            <a:r>
              <a:rPr lang="en-US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priviledges</a:t>
            </a:r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(superuser)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Libraries, compiler versions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These can often be overcome with </a:t>
            </a:r>
            <a:r>
              <a:rPr lang="en-US" i="1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virtual environments 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7184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34759DA-B519-0144-A9C0-49E9789C0D31}"/>
              </a:ext>
            </a:extLst>
          </p:cNvPr>
          <p:cNvSpPr/>
          <p:nvPr/>
        </p:nvSpPr>
        <p:spPr>
          <a:xfrm>
            <a:off x="927321" y="179170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9031A-AF38-3044-8985-EC145A57D3A3}"/>
              </a:ext>
            </a:extLst>
          </p:cNvPr>
          <p:cNvSpPr/>
          <p:nvPr/>
        </p:nvSpPr>
        <p:spPr>
          <a:xfrm>
            <a:off x="927321" y="324420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6110D-85D7-4346-9483-3BAD9EA297C7}"/>
              </a:ext>
            </a:extLst>
          </p:cNvPr>
          <p:cNvSpPr/>
          <p:nvPr/>
        </p:nvSpPr>
        <p:spPr>
          <a:xfrm>
            <a:off x="927321" y="364993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4B8C0F-D786-DD40-BEEB-DDDE1B1974A1}"/>
              </a:ext>
            </a:extLst>
          </p:cNvPr>
          <p:cNvSpPr/>
          <p:nvPr/>
        </p:nvSpPr>
        <p:spPr>
          <a:xfrm>
            <a:off x="927320" y="512794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8C7B03-0375-7B46-8B71-D563B44B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57C5C-636E-C04C-845D-9A8CC087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Create environments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create --name &lt;ENVNAME&gt;</a:t>
            </a:r>
          </a:p>
          <a:p>
            <a:endParaRPr lang="en-US" dirty="0">
              <a:latin typeface="+mn-lt"/>
            </a:endParaRPr>
          </a:p>
          <a:p>
            <a:r>
              <a:rPr lang="en-US" sz="2800" dirty="0">
                <a:latin typeface="+mn-lt"/>
              </a:rPr>
              <a:t>Enter and exit the environment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&lt;ENVNAME&gt;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deactivate</a:t>
            </a:r>
          </a:p>
          <a:p>
            <a:endParaRPr lang="en-US" dirty="0">
              <a:latin typeface="+mn-lt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8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List environments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info --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envs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412EA-52D7-CB43-A9B1-D5B002C1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5243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4B8F40-1556-9C4B-9101-2F40D72B950A}"/>
              </a:ext>
            </a:extLst>
          </p:cNvPr>
          <p:cNvSpPr/>
          <p:nvPr/>
        </p:nvSpPr>
        <p:spPr>
          <a:xfrm>
            <a:off x="927321" y="1821520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5DBBC4-D2A0-A940-B2A4-AAFB15434726}"/>
              </a:ext>
            </a:extLst>
          </p:cNvPr>
          <p:cNvSpPr/>
          <p:nvPr/>
        </p:nvSpPr>
        <p:spPr>
          <a:xfrm>
            <a:off x="927320" y="334359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81371-4FEF-F848-91CB-839ABDA8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Conda</a:t>
            </a:r>
            <a:r>
              <a:rPr lang="en-US" dirty="0">
                <a:latin typeface="+mn-lt"/>
              </a:rPr>
              <a:t> Installations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28D9C-DBE1-0447-81DE-84895EA08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Search for packages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search star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Install a package (to current environment)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install star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F6982-6DCA-F74D-B6D8-80C895AE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>
                <a:latin typeface="+mn-lt"/>
              </a:rPr>
              <a:pPr>
                <a:defRPr/>
              </a:pPr>
              <a:t>30</a:t>
            </a:fld>
            <a:endParaRPr lang="en-US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254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 Documentation: </a:t>
            </a:r>
            <a:r>
              <a:rPr lang="en-US" dirty="0" err="1">
                <a:latin typeface="+mn-lt"/>
              </a:rPr>
              <a:t>README.txt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README.md</a:t>
            </a:r>
            <a:r>
              <a:rPr lang="en-US" dirty="0">
                <a:latin typeface="+mn-lt"/>
              </a:rPr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java -jar path/to/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software.jar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./script.[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sh|pl|py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&lt;arguments&gt;</a:t>
            </a:r>
          </a:p>
          <a:p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Display active processes: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top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View a certain process, or find one:</a:t>
            </a:r>
          </a:p>
          <a:p>
            <a:pPr marL="457200" lvl="1" indent="0">
              <a:buNone/>
            </a:pPr>
            <a:r>
              <a:rPr lang="en-US" dirty="0" err="1">
                <a:latin typeface="+mn-lt"/>
              </a:rPr>
              <a:t>ps</a:t>
            </a:r>
            <a:r>
              <a:rPr lang="en-US" dirty="0">
                <a:latin typeface="+mn-lt"/>
              </a:rPr>
              <a:t>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End a process (send a signal):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kill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Regular Expressions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</a:t>
            </a:r>
          </a:p>
          <a:p>
            <a:r>
              <a:rPr lang="en-US" dirty="0">
                <a:latin typeface="+mn-lt"/>
              </a:rPr>
              <a:t>Wildcards</a:t>
            </a:r>
          </a:p>
          <a:p>
            <a:r>
              <a:rPr lang="en-US" dirty="0">
                <a:latin typeface="+mn-lt"/>
              </a:rPr>
              <a:t>Quantifiers</a:t>
            </a:r>
          </a:p>
          <a:p>
            <a:r>
              <a:rPr lang="en-US" dirty="0">
                <a:latin typeface="+mn-lt"/>
              </a:rPr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Anchors, 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Anchors (always use these if possible)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^ → beginning of a string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 → end of a string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Wildcards are characters that have special meaning to the interpreter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. → any character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[abc0123456789] → any character in a list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[a-zA-Z0-9] → any character in a range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[^ATCG] → any character </a:t>
            </a:r>
            <a:r>
              <a:rPr lang="en-US" sz="2400" i="1" dirty="0">
                <a:latin typeface="+mn-lt"/>
              </a:rPr>
              <a:t>NOT </a:t>
            </a:r>
            <a:r>
              <a:rPr lang="en-US" sz="2400" dirty="0">
                <a:latin typeface="+mn-lt"/>
              </a:rPr>
              <a:t>in a list</a:t>
            </a:r>
          </a:p>
          <a:p>
            <a:endParaRPr lang="en-US" dirty="0">
              <a:latin typeface="+mn-lt"/>
            </a:endParaRP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AC909-18FD-C74A-AECA-3569ED80C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8D0F-90B9-1A45-B13A-7354A42E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specify how many times a character set can be matched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* → 0 or more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</a:t>
            </a:r>
            <a:r>
              <a:rPr lang="en-US" sz="2400" dirty="0" err="1">
                <a:latin typeface="+mn-lt"/>
              </a:rPr>
              <a:t>n,m</a:t>
            </a:r>
            <a:r>
              <a:rPr lang="en-US" sz="2400" dirty="0">
                <a:latin typeface="+mn-lt"/>
              </a:rPr>
              <a:t>\} → at least n times, no more than m times\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\{n,\} → at least n times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\{n\} → exactly n times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These only work when following a character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4516C-CC4E-5742-AE3C-69F4E7108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2546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Regex extended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There are different </a:t>
            </a:r>
            <a:r>
              <a:rPr lang="en-US" dirty="0" err="1">
                <a:latin typeface="+mn-lt"/>
              </a:rPr>
              <a:t>flavours</a:t>
            </a:r>
            <a:r>
              <a:rPr lang="en-US" dirty="0">
                <a:latin typeface="+mn-lt"/>
              </a:rPr>
              <a:t> of regular expressions</a:t>
            </a:r>
          </a:p>
          <a:p>
            <a:pPr lvl="1"/>
            <a:r>
              <a:rPr lang="en-US" dirty="0">
                <a:latin typeface="+mn-lt"/>
              </a:rPr>
              <a:t>Basic</a:t>
            </a:r>
          </a:p>
          <a:p>
            <a:pPr lvl="1"/>
            <a:r>
              <a:rPr lang="en-US" dirty="0">
                <a:latin typeface="+mn-lt"/>
              </a:rPr>
              <a:t>Extended</a:t>
            </a:r>
          </a:p>
          <a:p>
            <a:pPr lvl="1"/>
            <a:r>
              <a:rPr lang="en-US" dirty="0">
                <a:latin typeface="+mn-lt"/>
              </a:rPr>
              <a:t>Perl extended (includes predefined character sets: \w, \W, \s, \S etc.)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Extended: extra modifiers, and replaces \{, \} with {, }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Conditionals</a:t>
            </a:r>
          </a:p>
          <a:p>
            <a:r>
              <a:rPr lang="en-US" dirty="0">
                <a:latin typeface="+mn-lt"/>
              </a:rPr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Are “interpreted” sets of instructions to control other programs</a:t>
            </a:r>
          </a:p>
          <a:p>
            <a:pPr lvl="1"/>
            <a:r>
              <a:rPr lang="en-US" dirty="0">
                <a:latin typeface="+mn-lt"/>
              </a:rPr>
              <a:t>Differ from “compiled” software</a:t>
            </a:r>
          </a:p>
          <a:p>
            <a:r>
              <a:rPr lang="en-US" dirty="0">
                <a:latin typeface="+mn-lt"/>
              </a:rPr>
              <a:t>Good for automating small, repetitive tasks.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059F-6267-AE43-BF91-AB46BD07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Shebang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B75E-190B-004E-9315-A336AD4D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Specifies the interpreter that will parse your script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use absolute path: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#!/bin/bash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Better to use env as other systems may not have the same bash location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</a:t>
            </a:r>
            <a:r>
              <a:rPr lang="en-US" dirty="0" err="1">
                <a:latin typeface="+mn-lt"/>
              </a:rPr>
              <a:t>usr</a:t>
            </a:r>
            <a:r>
              <a:rPr lang="en-US" dirty="0">
                <a:latin typeface="+mn-lt"/>
              </a:rPr>
              <a:t>/bin/env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C8592-9775-2D41-B5D7-7E1BEE6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445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822DEB-3774-A441-8365-D21EE77BD1AD}"/>
              </a:ext>
            </a:extLst>
          </p:cNvPr>
          <p:cNvSpPr/>
          <p:nvPr/>
        </p:nvSpPr>
        <p:spPr>
          <a:xfrm>
            <a:off x="927321" y="4913977"/>
            <a:ext cx="7481183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7D29A-3F9C-574B-996A-7802B485B4BD}"/>
              </a:ext>
            </a:extLst>
          </p:cNvPr>
          <p:cNvSpPr/>
          <p:nvPr/>
        </p:nvSpPr>
        <p:spPr>
          <a:xfrm>
            <a:off x="927321" y="1777256"/>
            <a:ext cx="7481183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bctraining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###@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biocluster.agr.gc.ca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>
                <a:latin typeface="+mn-lt"/>
              </a:rPr>
              <a:t>Type your password at the prompt:</a:t>
            </a:r>
          </a:p>
          <a:p>
            <a:pPr lvl="1"/>
            <a:r>
              <a:rPr lang="en-US" sz="2400" dirty="0">
                <a:latin typeface="+mn-lt"/>
              </a:rPr>
              <a:t>There will be no indication that characters are being entered for security purposes</a:t>
            </a:r>
            <a:endParaRPr lang="en-US" sz="2800" dirty="0">
              <a:latin typeface="+mn-lt"/>
            </a:endParaRPr>
          </a:p>
          <a:p>
            <a:endParaRPr lang="en-US" sz="2800" dirty="0">
              <a:latin typeface="+mn-lt"/>
            </a:endParaRPr>
          </a:p>
          <a:p>
            <a:r>
              <a:rPr lang="en-US" sz="2800" dirty="0">
                <a:latin typeface="+mn-lt"/>
              </a:rPr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bctraining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###@biocomp-0-3 ~]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qlogin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D44F-95E6-1544-B294-539B2C9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FC13-015C-8443-A7B4-7D551A2C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Allows the user to give contextual information to the program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Arguments are stored in special variables: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$1, $2, $3 … etc.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400" dirty="0">
                <a:latin typeface="+mn-lt"/>
              </a:rPr>
              <a:t>* NOTE: This approach makes assumptions about the order and format of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F249-29ED-C441-9D50-2F0FE54A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8016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Other Special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$0 -&gt; filename of current script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$$ -&gt; PID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$# -&gt; number of arguments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$? -&gt; exit status of last command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n-lt"/>
              </a:rPr>
              <a:t>$! -&gt; PID of last background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DF46-C191-2445-95D2-BDE8B5DC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7580A-03C1-E240-8873-59C5E5A9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using an assignment statement (no spaces)</a:t>
            </a:r>
          </a:p>
          <a:p>
            <a:pPr marL="457200" lvl="1" indent="0">
              <a:buNone/>
            </a:pPr>
            <a:r>
              <a:rPr lang="en-US" dirty="0"/>
              <a:t>MYVAR=“abc123”</a:t>
            </a:r>
          </a:p>
          <a:p>
            <a:r>
              <a:rPr lang="en-US" dirty="0"/>
              <a:t>Arrays specified by brackets separating elements with spaces</a:t>
            </a:r>
          </a:p>
          <a:p>
            <a:pPr marL="457200" lvl="1" indent="0">
              <a:buNone/>
            </a:pPr>
            <a:r>
              <a:rPr lang="en-US" dirty="0"/>
              <a:t>MYARRAY=(a b c 1 2 3)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95C53-E340-F741-B193-2DC5285D5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276143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9AC5-7AF1-AA40-AEBA-E8590D9E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0A310-9354-894B-8749-6F9D11909F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Either with echo: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echo $MYVAR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abc123</a:t>
            </a:r>
          </a:p>
          <a:p>
            <a:endParaRPr lang="en-US" dirty="0"/>
          </a:p>
          <a:p>
            <a:r>
              <a:rPr lang="en-US" sz="2800" dirty="0">
                <a:latin typeface="+mn-lt"/>
              </a:rPr>
              <a:t>Or the more robust </a:t>
            </a:r>
            <a:r>
              <a:rPr lang="en-US" sz="2800" dirty="0" err="1">
                <a:latin typeface="+mn-lt"/>
              </a:rPr>
              <a:t>printf</a:t>
            </a:r>
            <a:endParaRPr lang="en-US" sz="2800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printf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formatString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&lt;arguments&gt;</a:t>
            </a:r>
          </a:p>
          <a:p>
            <a:pPr marL="457200" lvl="1" indent="0">
              <a:buNone/>
            </a:pP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printf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“%s\n” $MYVAR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&gt; abc123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31AF9-873C-BB4E-A6CD-3DE5E802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16885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only if a condition is satisfied</a:t>
            </a:r>
          </a:p>
          <a:p>
            <a:r>
              <a:rPr lang="en-US" dirty="0">
                <a:latin typeface="+mn-lt"/>
              </a:rPr>
              <a:t>Useful for specific tasks, and also to avoid error states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multiple times</a:t>
            </a:r>
          </a:p>
          <a:p>
            <a:r>
              <a:rPr lang="en-US" dirty="0">
                <a:latin typeface="+mn-lt"/>
              </a:rPr>
              <a:t>Common pitfalls:</a:t>
            </a:r>
          </a:p>
          <a:p>
            <a:pPr lvl="1"/>
            <a:r>
              <a:rPr lang="en-US" dirty="0">
                <a:latin typeface="+mn-lt"/>
              </a:rPr>
              <a:t>Infinite loops</a:t>
            </a:r>
          </a:p>
          <a:p>
            <a:pPr lvl="1"/>
            <a:r>
              <a:rPr lang="en-US" dirty="0">
                <a:latin typeface="+mn-lt"/>
              </a:rPr>
              <a:t>Off-by-one errors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Different types:</a:t>
            </a:r>
          </a:p>
          <a:p>
            <a:pPr lvl="1"/>
            <a:r>
              <a:rPr lang="en-US" dirty="0">
                <a:latin typeface="+mn-lt"/>
              </a:rPr>
              <a:t>For loops</a:t>
            </a:r>
          </a:p>
          <a:p>
            <a:pPr lvl="1"/>
            <a:r>
              <a:rPr lang="en-US" dirty="0">
                <a:latin typeface="+mn-lt"/>
              </a:rPr>
              <a:t>While loops</a:t>
            </a:r>
          </a:p>
          <a:p>
            <a:pPr lvl="1"/>
            <a:r>
              <a:rPr lang="en-US" dirty="0">
                <a:latin typeface="+mn-lt"/>
              </a:rPr>
              <a:t>Recursion (too complicated for this workshop and rarely required)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4F55-52E2-524B-8E85-10A7F3B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930A-B63C-5948-8A20-322BF729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Isolated pieces of code that should carry out a singular function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Useful for tasks that are done frequently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Also aid readability and organization of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D44C-5386-3B4C-B637-356FA2B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751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D5CB-FD80-D041-8AB0-444C5AAF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C359A-40F2-3742-8F1A-743DD88F2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2887-2225-794F-861A-5C3A6345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47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62761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47E-2708-3B47-B701-F847A25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B1FC-E5A8-1947-AABB-5CE81C1E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Formatting:</a:t>
            </a:r>
          </a:p>
          <a:p>
            <a:pPr lvl="1"/>
            <a:r>
              <a:rPr lang="en-US" dirty="0">
                <a:latin typeface="+mn-lt"/>
              </a:rPr>
              <a:t>Variables, functions and commands should be distinct</a:t>
            </a:r>
          </a:p>
          <a:p>
            <a:pPr marL="457200" lvl="1" indent="0">
              <a:buNone/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CAPITAL_AND_UNDERSCORES</a:t>
            </a: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or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lowercase_and_underscores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However you choose to distinguish these is fine, just be </a:t>
            </a:r>
            <a:r>
              <a:rPr lang="en-US" i="1" u="sng" dirty="0">
                <a:latin typeface="+mn-lt"/>
              </a:rPr>
              <a:t>consistent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E001E-1FC7-0B4A-894B-A23E7542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892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E1E-79EA-8741-8336-E389AD44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5D9-0363-DC45-8B72-DEC09BF0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eliminate assumptions made for argument format and order using </a:t>
            </a:r>
            <a:r>
              <a:rPr lang="en-US" i="1" dirty="0">
                <a:latin typeface="+mn-lt"/>
              </a:rPr>
              <a:t>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E8A34-EB62-D94F-B5AC-DA839AE8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403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6B5-CAC0-BE41-9085-D1FD883F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14629"/>
            <a:ext cx="8849360" cy="6506845"/>
          </a:xfrm>
        </p:spPr>
        <p:txBody>
          <a:bodyPr numCol="2"/>
          <a:lstStyle/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VARIABLEONE=“/path/to/file1.txt”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VARIABLETWO=“/path/to/file2.txt”</a:t>
            </a:r>
          </a:p>
          <a:p>
            <a:pPr marL="0" indent="0">
              <a:buNone/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[ $# -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0 ]; do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 “$1” in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-v1|--variable1)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-v2|--variable2)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*)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break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esac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done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CA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Some simple argument checks</a:t>
            </a:r>
          </a:p>
          <a:p>
            <a:pPr marL="0" indent="0">
              <a:buNone/>
            </a:pP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echo "Error: invalid value for $1" &gt;&amp;2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exit 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</a:p>
          <a:p>
            <a:pPr marL="0" indent="0">
              <a:buNone/>
            </a:pPr>
            <a:endParaRPr lang="en-CA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$IN_FILE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"input file"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$OUT_FILE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"output file"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83A28-CC61-B64A-843B-A46F575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50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27621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CDB2-D994-4940-AF04-B816843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C97F-45C0-3F41-8B34-6AEFABF2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the ”set” </a:t>
            </a:r>
            <a:r>
              <a:rPr lang="en-US" dirty="0" err="1">
                <a:latin typeface="+mn-lt"/>
              </a:rPr>
              <a:t>builtin</a:t>
            </a:r>
            <a:r>
              <a:rPr lang="en-US" dirty="0">
                <a:latin typeface="+mn-lt"/>
              </a:rPr>
              <a:t>, can activate debugging mode: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-x</a:t>
            </a:r>
          </a:p>
          <a:p>
            <a:pPr lvl="1"/>
            <a:r>
              <a:rPr lang="en-US" dirty="0">
                <a:latin typeface="+mn-lt"/>
              </a:rPr>
              <a:t>Prints all command executions and variable changes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</a:t>
            </a:r>
            <a:r>
              <a:rPr lang="en-US" dirty="0" err="1">
                <a:latin typeface="+mn-lt"/>
              </a:rPr>
              <a:t>euo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pipefail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Exit when commands fail, var references are not declared and when pipes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7C84-1A06-4344-AE68-8519281B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51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47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8CBF8A0-6368-D44A-B670-1257B8A421A1}"/>
              </a:ext>
            </a:extLst>
          </p:cNvPr>
          <p:cNvSpPr/>
          <p:nvPr/>
        </p:nvSpPr>
        <p:spPr>
          <a:xfrm>
            <a:off x="927321" y="263202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58FB1A2-3772-E14D-A393-E84AB31F55F1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9E71B8-CCF5-4940-8536-AAF51BACB2A7}"/>
              </a:ext>
            </a:extLst>
          </p:cNvPr>
          <p:cNvSpPr/>
          <p:nvPr/>
        </p:nvSpPr>
        <p:spPr>
          <a:xfrm>
            <a:off x="936597" y="3281377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1F6AE-838F-2149-950F-31A725479A81}"/>
              </a:ext>
            </a:extLst>
          </p:cNvPr>
          <p:cNvSpPr/>
          <p:nvPr/>
        </p:nvSpPr>
        <p:spPr>
          <a:xfrm>
            <a:off x="936597" y="4746453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ls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 [path/to/directory]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Relative path: specifies the path from your current location to the file</a:t>
            </a:r>
          </a:p>
          <a:p>
            <a:pPr lvl="1"/>
            <a:r>
              <a:rPr lang="en-US" dirty="0">
                <a:latin typeface="+mn-lt"/>
              </a:rPr>
              <a:t>Current directory can be referenced with: “./”</a:t>
            </a:r>
          </a:p>
          <a:p>
            <a:pPr lvl="1"/>
            <a:r>
              <a:rPr lang="en-US" dirty="0">
                <a:latin typeface="+mn-lt"/>
              </a:rPr>
              <a:t>One directory up: “../”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Absolute path: specifies the path to the file relative to the base root directory</a:t>
            </a:r>
          </a:p>
          <a:p>
            <a:pPr lvl="1"/>
            <a:r>
              <a:rPr lang="en-US" dirty="0">
                <a:latin typeface="+mn-lt"/>
              </a:rPr>
              <a:t>Begins with “/”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23C842-ABE8-FE43-8AD6-C4CFCB8E24FA}"/>
              </a:ext>
            </a:extLst>
          </p:cNvPr>
          <p:cNvSpPr/>
          <p:nvPr/>
        </p:nvSpPr>
        <p:spPr>
          <a:xfrm>
            <a:off x="927321" y="1817012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72E870-3320-7F4B-9FD8-F26FE6EC0B3B}"/>
              </a:ext>
            </a:extLst>
          </p:cNvPr>
          <p:cNvSpPr/>
          <p:nvPr/>
        </p:nvSpPr>
        <p:spPr>
          <a:xfrm>
            <a:off x="927321" y="322789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B574B6-C6DE-124D-BBDD-A5BD31401D5C}"/>
              </a:ext>
            </a:extLst>
          </p:cNvPr>
          <p:cNvSpPr/>
          <p:nvPr/>
        </p:nvSpPr>
        <p:spPr>
          <a:xfrm>
            <a:off x="927321" y="4861699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1016DF-C6B5-C94C-A97A-B0A8916646CA}"/>
              </a:ext>
            </a:extLst>
          </p:cNvPr>
          <p:cNvSpPr/>
          <p:nvPr/>
        </p:nvSpPr>
        <p:spPr>
          <a:xfrm>
            <a:off x="927321" y="3546041"/>
            <a:ext cx="7380797" cy="4022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touch &lt;filename&gt;</a:t>
            </a:r>
          </a:p>
          <a:p>
            <a:pPr marL="457200" lvl="1" indent="0"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Copying/Moving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cp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Deleting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6CE6-355B-2A4C-97BB-C8CC5AE69493}"/>
              </a:ext>
            </a:extLst>
          </p:cNvPr>
          <p:cNvSpPr txBox="1"/>
          <p:nvPr/>
        </p:nvSpPr>
        <p:spPr>
          <a:xfrm>
            <a:off x="3559591" y="3940840"/>
            <a:ext cx="41966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* Note: </a:t>
            </a:r>
            <a:r>
              <a:rPr lang="en-US" sz="2000" i="1" dirty="0">
                <a:latin typeface="+mn-lt"/>
              </a:rPr>
              <a:t>mv </a:t>
            </a:r>
            <a:r>
              <a:rPr lang="en-US" sz="2000" dirty="0">
                <a:latin typeface="+mn-lt"/>
              </a:rPr>
              <a:t>is also used to rename files</a:t>
            </a:r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35322</TotalTime>
  <Words>1983</Words>
  <Application>Microsoft Macintosh PowerPoint</Application>
  <PresentationFormat>On-screen Show (4:3)</PresentationFormat>
  <Paragraphs>444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Editing Text Files</vt:lpstr>
      <vt:lpstr>Options</vt:lpstr>
      <vt:lpstr>Options – Useful Examples</vt:lpstr>
      <vt:lpstr>File Permissions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Conda Environments</vt:lpstr>
      <vt:lpstr>Conda Installations</vt:lpstr>
      <vt:lpstr>Running Software</vt:lpstr>
      <vt:lpstr>Monitoring Jobs</vt:lpstr>
      <vt:lpstr>Regular Expressions</vt:lpstr>
      <vt:lpstr>Anchors, Wildcards</vt:lpstr>
      <vt:lpstr>Quantifiers</vt:lpstr>
      <vt:lpstr>Regex extended</vt:lpstr>
      <vt:lpstr>Shell Scripts</vt:lpstr>
      <vt:lpstr>Scripts</vt:lpstr>
      <vt:lpstr>Shebang line</vt:lpstr>
      <vt:lpstr>Arguments</vt:lpstr>
      <vt:lpstr>Other Special Variables</vt:lpstr>
      <vt:lpstr>Variables</vt:lpstr>
      <vt:lpstr>Output</vt:lpstr>
      <vt:lpstr>Conditionals</vt:lpstr>
      <vt:lpstr>Loops</vt:lpstr>
      <vt:lpstr>Functions</vt:lpstr>
      <vt:lpstr>Scripting Best Practices</vt:lpstr>
      <vt:lpstr>Best Practices</vt:lpstr>
      <vt:lpstr>Arguments</vt:lpstr>
      <vt:lpstr>PowerPoint Presentation</vt:lpstr>
      <vt:lpstr>Debugging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588</cp:revision>
  <cp:lastPrinted>2019-07-18T19:31:47Z</cp:lastPrinted>
  <dcterms:created xsi:type="dcterms:W3CDTF">2012-12-03T18:05:30Z</dcterms:created>
  <dcterms:modified xsi:type="dcterms:W3CDTF">2019-09-17T23:21:05Z</dcterms:modified>
</cp:coreProperties>
</file>